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0" r:id="rId5"/>
    <p:sldId id="261" r:id="rId6"/>
    <p:sldId id="262" r:id="rId7"/>
    <p:sldId id="264" r:id="rId8"/>
    <p:sldId id="265" r:id="rId9"/>
    <p:sldId id="266" r:id="rId10"/>
    <p:sldId id="267" r:id="rId11"/>
    <p:sldId id="268" r:id="rId12"/>
    <p:sldId id="269"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90"/>
  </p:normalViewPr>
  <p:slideViewPr>
    <p:cSldViewPr snapToGrid="0" snapToObjects="1">
      <p:cViewPr varScale="1">
        <p:scale>
          <a:sx n="105" d="100"/>
          <a:sy n="105" d="100"/>
        </p:scale>
        <p:origin x="30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12/17/18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12/17/18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12/17/18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12/17/18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12/17/18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12/17/18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12/17/18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12/17/18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12/17/18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12/17/18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12/17/18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12/17/18</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0.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53661-4F7F-164F-BFF2-503AFE1C5C7C}"/>
              </a:ext>
            </a:extLst>
          </p:cNvPr>
          <p:cNvSpPr>
            <a:spLocks noGrp="1"/>
          </p:cNvSpPr>
          <p:nvPr>
            <p:ph type="ctrTitle"/>
          </p:nvPr>
        </p:nvSpPr>
        <p:spPr/>
        <p:txBody>
          <a:bodyPr/>
          <a:lstStyle/>
          <a:p>
            <a:r>
              <a:rPr lang="en-US" altLang="zh-CN" dirty="0"/>
              <a:t>615</a:t>
            </a:r>
            <a:r>
              <a:rPr lang="zh-CN" altLang="en-US" dirty="0"/>
              <a:t> </a:t>
            </a:r>
            <a:r>
              <a:rPr lang="en-US" altLang="zh-CN" dirty="0"/>
              <a:t>Final Project presentation</a:t>
            </a:r>
            <a:endParaRPr lang="en-US" dirty="0"/>
          </a:p>
        </p:txBody>
      </p:sp>
      <p:sp>
        <p:nvSpPr>
          <p:cNvPr id="3" name="Subtitle 2">
            <a:extLst>
              <a:ext uri="{FF2B5EF4-FFF2-40B4-BE49-F238E27FC236}">
                <a16:creationId xmlns:a16="http://schemas.microsoft.com/office/drawing/2014/main" id="{545DC054-E872-F744-BDC6-6D609E62D817}"/>
              </a:ext>
            </a:extLst>
          </p:cNvPr>
          <p:cNvSpPr>
            <a:spLocks noGrp="1"/>
          </p:cNvSpPr>
          <p:nvPr>
            <p:ph type="subTitle" idx="1"/>
          </p:nvPr>
        </p:nvSpPr>
        <p:spPr/>
        <p:txBody>
          <a:bodyPr/>
          <a:lstStyle/>
          <a:p>
            <a:r>
              <a:rPr lang="en-US" dirty="0"/>
              <a:t>Ecommerce Retail Data Analysis</a:t>
            </a:r>
          </a:p>
          <a:p>
            <a:r>
              <a:rPr lang="en-US" dirty="0"/>
              <a:t>By </a:t>
            </a:r>
            <a:r>
              <a:rPr lang="en-US" b="1" dirty="0"/>
              <a:t>Qianhui </a:t>
            </a:r>
            <a:r>
              <a:rPr lang="en-US" b="1" dirty="0" err="1"/>
              <a:t>Rong</a:t>
            </a:r>
            <a:r>
              <a:rPr lang="en-US" b="1" dirty="0"/>
              <a:t> </a:t>
            </a:r>
          </a:p>
        </p:txBody>
      </p:sp>
    </p:spTree>
    <p:extLst>
      <p:ext uri="{BB962C8B-B14F-4D97-AF65-F5344CB8AC3E}">
        <p14:creationId xmlns:p14="http://schemas.microsoft.com/office/powerpoint/2010/main" val="39232262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6AB9711F-9D4F-49B4-892B-FEF66AA2F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Oval 5">
            <a:extLst>
              <a:ext uri="{FF2B5EF4-FFF2-40B4-BE49-F238E27FC236}">
                <a16:creationId xmlns:a16="http://schemas.microsoft.com/office/drawing/2014/main" id="{3A32867E-64D3-4B51-85AC-D771EA43C3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9" name="Straight Connector 28">
            <a:extLst>
              <a:ext uri="{FF2B5EF4-FFF2-40B4-BE49-F238E27FC236}">
                <a16:creationId xmlns:a16="http://schemas.microsoft.com/office/drawing/2014/main" id="{AFD44988-8DFE-46FC-967A-F6DB265384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 name="Vertical Title 1">
            <a:extLst>
              <a:ext uri="{FF2B5EF4-FFF2-40B4-BE49-F238E27FC236}">
                <a16:creationId xmlns:a16="http://schemas.microsoft.com/office/drawing/2014/main" id="{58D21862-B359-0F48-AFEC-EE07D7BAAE1B}"/>
              </a:ext>
            </a:extLst>
          </p:cNvPr>
          <p:cNvSpPr>
            <a:spLocks noGrp="1"/>
          </p:cNvSpPr>
          <p:nvPr>
            <p:ph type="title" orient="vert"/>
          </p:nvPr>
        </p:nvSpPr>
        <p:spPr>
          <a:xfrm>
            <a:off x="457200" y="4960137"/>
            <a:ext cx="7772400" cy="1463040"/>
          </a:xfrm>
        </p:spPr>
        <p:txBody>
          <a:bodyPr vert="horz" lIns="91440" tIns="45720" rIns="91440" bIns="45720" rtlCol="0" anchor="ctr">
            <a:normAutofit/>
          </a:bodyPr>
          <a:lstStyle/>
          <a:p>
            <a:pPr algn="r"/>
            <a:r>
              <a:rPr lang="en-US" spc="200" dirty="0"/>
              <a:t>Top Nouns in item descriptions </a:t>
            </a:r>
          </a:p>
        </p:txBody>
      </p:sp>
      <p:sp useBgFill="1">
        <p:nvSpPr>
          <p:cNvPr id="31" name="Rectangle 30">
            <a:extLst>
              <a:ext uri="{FF2B5EF4-FFF2-40B4-BE49-F238E27FC236}">
                <a16:creationId xmlns:a16="http://schemas.microsoft.com/office/drawing/2014/main" id="{41469D4B-DB9A-47FC-8294-01AD5FAC9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765AB8D4-A9A2-7B42-909C-B7BF9E818404}"/>
              </a:ext>
            </a:extLst>
          </p:cNvPr>
          <p:cNvPicPr>
            <a:picLocks noChangeAspect="1"/>
          </p:cNvPicPr>
          <p:nvPr/>
        </p:nvPicPr>
        <p:blipFill rotWithShape="1">
          <a:blip r:embed="rId2"/>
          <a:srcRect r="-2" b="13280"/>
          <a:stretch/>
        </p:blipFill>
        <p:spPr>
          <a:xfrm>
            <a:off x="20" y="10"/>
            <a:ext cx="7373769" cy="4571990"/>
          </a:xfrm>
          <a:prstGeom prst="rect">
            <a:avLst/>
          </a:prstGeom>
        </p:spPr>
      </p:pic>
      <p:pic>
        <p:nvPicPr>
          <p:cNvPr id="5" name="Picture 4">
            <a:extLst>
              <a:ext uri="{FF2B5EF4-FFF2-40B4-BE49-F238E27FC236}">
                <a16:creationId xmlns:a16="http://schemas.microsoft.com/office/drawing/2014/main" id="{AD73119C-AE45-574B-9C2B-AAF28A2A736D}"/>
              </a:ext>
            </a:extLst>
          </p:cNvPr>
          <p:cNvPicPr>
            <a:picLocks noChangeAspect="1"/>
          </p:cNvPicPr>
          <p:nvPr/>
        </p:nvPicPr>
        <p:blipFill rotWithShape="1">
          <a:blip r:embed="rId3"/>
          <a:srcRect l="875" r="20048" b="-2"/>
          <a:stretch/>
        </p:blipFill>
        <p:spPr>
          <a:xfrm>
            <a:off x="6504170" y="-15488"/>
            <a:ext cx="4664942" cy="4571990"/>
          </a:xfrm>
          <a:prstGeom prst="rect">
            <a:avLst/>
          </a:prstGeom>
        </p:spPr>
      </p:pic>
    </p:spTree>
    <p:extLst>
      <p:ext uri="{BB962C8B-B14F-4D97-AF65-F5344CB8AC3E}">
        <p14:creationId xmlns:p14="http://schemas.microsoft.com/office/powerpoint/2010/main" val="487264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1" name="Straight Connector 13">
            <a:extLst>
              <a:ext uri="{FF2B5EF4-FFF2-40B4-BE49-F238E27FC236}">
                <a16:creationId xmlns:a16="http://schemas.microsoft.com/office/drawing/2014/main" id="{4FF57890-95DF-44E6-AF9F-51E8504975C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useBgFill="1">
        <p:nvSpPr>
          <p:cNvPr id="23" name="Rectangle 15">
            <a:extLst>
              <a:ext uri="{FF2B5EF4-FFF2-40B4-BE49-F238E27FC236}">
                <a16:creationId xmlns:a16="http://schemas.microsoft.com/office/drawing/2014/main" id="{CCB94245-4294-4093-892B-471C7DCF85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17">
            <a:extLst>
              <a:ext uri="{FF2B5EF4-FFF2-40B4-BE49-F238E27FC236}">
                <a16:creationId xmlns:a16="http://schemas.microsoft.com/office/drawing/2014/main" id="{1E9AD3F6-FD63-401A-A4E1-EA1BD8DAAC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46D673-6402-3048-83A9-6FB6B4E8C842}"/>
              </a:ext>
            </a:extLst>
          </p:cNvPr>
          <p:cNvSpPr>
            <a:spLocks noGrp="1"/>
          </p:cNvSpPr>
          <p:nvPr>
            <p:ph type="title"/>
          </p:nvPr>
        </p:nvSpPr>
        <p:spPr>
          <a:xfrm>
            <a:off x="5951728" y="585216"/>
            <a:ext cx="5740739" cy="1499616"/>
          </a:xfrm>
        </p:spPr>
        <p:txBody>
          <a:bodyPr vert="horz" lIns="91440" tIns="45720" rIns="91440" bIns="45720" rtlCol="0" anchor="ctr">
            <a:normAutofit/>
          </a:bodyPr>
          <a:lstStyle/>
          <a:p>
            <a:r>
              <a:rPr lang="en-US" sz="4800"/>
              <a:t>Marketing analysis – RFM Analysis</a:t>
            </a:r>
          </a:p>
        </p:txBody>
      </p:sp>
      <p:pic>
        <p:nvPicPr>
          <p:cNvPr id="7" name="Picture 6">
            <a:extLst>
              <a:ext uri="{FF2B5EF4-FFF2-40B4-BE49-F238E27FC236}">
                <a16:creationId xmlns:a16="http://schemas.microsoft.com/office/drawing/2014/main" id="{03FF1805-91A9-9749-908B-DCC6271FD9A5}"/>
              </a:ext>
            </a:extLst>
          </p:cNvPr>
          <p:cNvPicPr>
            <a:picLocks noChangeAspect="1"/>
          </p:cNvPicPr>
          <p:nvPr/>
        </p:nvPicPr>
        <p:blipFill>
          <a:blip r:embed="rId2"/>
          <a:stretch>
            <a:fillRect/>
          </a:stretch>
        </p:blipFill>
        <p:spPr>
          <a:xfrm>
            <a:off x="0" y="0"/>
            <a:ext cx="4088489" cy="2913047"/>
          </a:xfrm>
          <a:prstGeom prst="rect">
            <a:avLst/>
          </a:prstGeom>
        </p:spPr>
      </p:pic>
      <p:sp>
        <p:nvSpPr>
          <p:cNvPr id="20" name="Rectangle 19">
            <a:extLst>
              <a:ext uri="{FF2B5EF4-FFF2-40B4-BE49-F238E27FC236}">
                <a16:creationId xmlns:a16="http://schemas.microsoft.com/office/drawing/2014/main" id="{3A3B0C76-008F-4A81-9DE6-74703D49F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75766" y="484632"/>
            <a:ext cx="804672" cy="3511948"/>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a:extLst>
              <a:ext uri="{FF2B5EF4-FFF2-40B4-BE49-F238E27FC236}">
                <a16:creationId xmlns:a16="http://schemas.microsoft.com/office/drawing/2014/main" id="{330273C1-84B5-4410-8457-877CAEAB94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896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18B14135-0E7A-E641-A236-AFFB80A8E8A8}"/>
              </a:ext>
            </a:extLst>
          </p:cNvPr>
          <p:cNvPicPr>
            <a:picLocks noChangeAspect="1"/>
          </p:cNvPicPr>
          <p:nvPr/>
        </p:nvPicPr>
        <p:blipFill>
          <a:blip r:embed="rId3"/>
          <a:stretch>
            <a:fillRect/>
          </a:stretch>
        </p:blipFill>
        <p:spPr>
          <a:xfrm>
            <a:off x="0" y="2969448"/>
            <a:ext cx="2973957" cy="2252771"/>
          </a:xfrm>
          <a:prstGeom prst="rect">
            <a:avLst/>
          </a:prstGeom>
        </p:spPr>
      </p:pic>
      <p:pic>
        <p:nvPicPr>
          <p:cNvPr id="5" name="Picture 4">
            <a:extLst>
              <a:ext uri="{FF2B5EF4-FFF2-40B4-BE49-F238E27FC236}">
                <a16:creationId xmlns:a16="http://schemas.microsoft.com/office/drawing/2014/main" id="{BD7C0CC3-2109-7244-BFAA-83F41177EC35}"/>
              </a:ext>
            </a:extLst>
          </p:cNvPr>
          <p:cNvPicPr>
            <a:picLocks noChangeAspect="1"/>
          </p:cNvPicPr>
          <p:nvPr/>
        </p:nvPicPr>
        <p:blipFill>
          <a:blip r:embed="rId4"/>
          <a:stretch>
            <a:fillRect/>
          </a:stretch>
        </p:blipFill>
        <p:spPr>
          <a:xfrm>
            <a:off x="2855018" y="4207961"/>
            <a:ext cx="3096710" cy="2438658"/>
          </a:xfrm>
          <a:prstGeom prst="rect">
            <a:avLst/>
          </a:prstGeom>
        </p:spPr>
      </p:pic>
      <p:sp>
        <p:nvSpPr>
          <p:cNvPr id="3" name="Vertical Text Placeholder 2">
            <a:extLst>
              <a:ext uri="{FF2B5EF4-FFF2-40B4-BE49-F238E27FC236}">
                <a16:creationId xmlns:a16="http://schemas.microsoft.com/office/drawing/2014/main" id="{DA1996CC-0B65-B74A-ABA6-22AE85AA42D5}"/>
              </a:ext>
            </a:extLst>
          </p:cNvPr>
          <p:cNvSpPr>
            <a:spLocks noGrp="1"/>
          </p:cNvSpPr>
          <p:nvPr>
            <p:ph type="body" orient="vert" idx="1"/>
          </p:nvPr>
        </p:nvSpPr>
        <p:spPr>
          <a:xfrm>
            <a:off x="5951728" y="2286000"/>
            <a:ext cx="5740739" cy="4023360"/>
          </a:xfrm>
        </p:spPr>
        <p:txBody>
          <a:bodyPr vert="horz" lIns="45720" tIns="45720" rIns="45720" bIns="45720" rtlCol="0">
            <a:normAutofit/>
          </a:bodyPr>
          <a:lstStyle/>
          <a:p>
            <a:pPr>
              <a:buFont typeface="Wingdings" pitchFamily="2" charset="2"/>
              <a:buChar char="v"/>
            </a:pPr>
            <a:r>
              <a:rPr lang="en-US" sz="2400" dirty="0"/>
              <a:t> </a:t>
            </a:r>
            <a:r>
              <a:rPr lang="en-US" sz="2400" i="1" dirty="0"/>
              <a:t>RFM </a:t>
            </a:r>
          </a:p>
          <a:p>
            <a:pPr marL="0" indent="0">
              <a:buNone/>
            </a:pPr>
            <a:endParaRPr lang="en-US" sz="2400" i="1" dirty="0"/>
          </a:p>
          <a:p>
            <a:pPr>
              <a:buFont typeface="Wingdings" pitchFamily="2" charset="2"/>
              <a:buChar char="v"/>
            </a:pPr>
            <a:r>
              <a:rPr lang="en-US" sz="2400" dirty="0"/>
              <a:t> Recency: how recent a customer has purchased </a:t>
            </a:r>
          </a:p>
          <a:p>
            <a:pPr marL="0" indent="0">
              <a:buNone/>
            </a:pPr>
            <a:endParaRPr lang="en-US" sz="2400" dirty="0"/>
          </a:p>
          <a:p>
            <a:pPr>
              <a:buFont typeface="Wingdings" pitchFamily="2" charset="2"/>
              <a:buChar char="v"/>
            </a:pPr>
            <a:r>
              <a:rPr lang="en-US" sz="2400" dirty="0"/>
              <a:t> Frequency: how often they purchase</a:t>
            </a:r>
          </a:p>
          <a:p>
            <a:pPr marL="0" indent="0">
              <a:buNone/>
            </a:pPr>
            <a:endParaRPr lang="en-US" sz="2400" dirty="0"/>
          </a:p>
          <a:p>
            <a:pPr>
              <a:buFont typeface="Wingdings" pitchFamily="2" charset="2"/>
              <a:buChar char="v"/>
            </a:pPr>
            <a:r>
              <a:rPr lang="en-US" sz="2400" dirty="0"/>
              <a:t> Monetary: how much the customer spends</a:t>
            </a:r>
          </a:p>
        </p:txBody>
      </p:sp>
    </p:spTree>
    <p:extLst>
      <p:ext uri="{BB962C8B-B14F-4D97-AF65-F5344CB8AC3E}">
        <p14:creationId xmlns:p14="http://schemas.microsoft.com/office/powerpoint/2010/main" val="25560038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B832D16-7558-4209-B5E6-60CFB7383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5">
            <a:extLst>
              <a:ext uri="{FF2B5EF4-FFF2-40B4-BE49-F238E27FC236}">
                <a16:creationId xmlns:a16="http://schemas.microsoft.com/office/drawing/2014/main" id="{0B201792-59B9-4FE8-9B2A-7F7A5AED03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a:extLst>
              <a:ext uri="{FF2B5EF4-FFF2-40B4-BE49-F238E27FC236}">
                <a16:creationId xmlns:a16="http://schemas.microsoft.com/office/drawing/2014/main" id="{461931C1-E9DE-4D66-831E-9ABDF157487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D045426A-326D-4262-A31E-8C4D42211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59968"/>
            <a:ext cx="12192000" cy="22980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sp>
        <p:nvSpPr>
          <p:cNvPr id="2" name="Title 1">
            <a:extLst>
              <a:ext uri="{FF2B5EF4-FFF2-40B4-BE49-F238E27FC236}">
                <a16:creationId xmlns:a16="http://schemas.microsoft.com/office/drawing/2014/main" id="{B7B68E28-4D50-2346-907A-03CA5763E10F}"/>
              </a:ext>
            </a:extLst>
          </p:cNvPr>
          <p:cNvSpPr>
            <a:spLocks noGrp="1"/>
          </p:cNvSpPr>
          <p:nvPr>
            <p:ph type="title"/>
          </p:nvPr>
        </p:nvSpPr>
        <p:spPr>
          <a:xfrm>
            <a:off x="457200" y="4960137"/>
            <a:ext cx="7772400" cy="1463040"/>
          </a:xfrm>
        </p:spPr>
        <p:txBody>
          <a:bodyPr vert="horz" lIns="91440" tIns="45720" rIns="91440" bIns="45720" rtlCol="0" anchor="ctr">
            <a:normAutofit/>
          </a:bodyPr>
          <a:lstStyle/>
          <a:p>
            <a:pPr algn="r"/>
            <a:r>
              <a:rPr lang="en-US" spc="200">
                <a:solidFill>
                  <a:srgbClr val="FFFFFF"/>
                </a:solidFill>
              </a:rPr>
              <a:t>Marketing analysis – Clustering </a:t>
            </a:r>
          </a:p>
        </p:txBody>
      </p:sp>
      <p:sp useBgFill="1">
        <p:nvSpPr>
          <p:cNvPr id="21" name="Rectangle 20">
            <a:extLst>
              <a:ext uri="{FF2B5EF4-FFF2-40B4-BE49-F238E27FC236}">
                <a16:creationId xmlns:a16="http://schemas.microsoft.com/office/drawing/2014/main" id="{8BD0C197-6F97-4148-BD9F-3BC50E46A4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B1DB89D1-850A-4442-96CA-51BEBE05D956}"/>
              </a:ext>
            </a:extLst>
          </p:cNvPr>
          <p:cNvPicPr>
            <a:picLocks noChangeAspect="1"/>
          </p:cNvPicPr>
          <p:nvPr/>
        </p:nvPicPr>
        <p:blipFill>
          <a:blip r:embed="rId2"/>
          <a:stretch>
            <a:fillRect/>
          </a:stretch>
        </p:blipFill>
        <p:spPr>
          <a:xfrm>
            <a:off x="484632" y="865686"/>
            <a:ext cx="3517119" cy="2840072"/>
          </a:xfrm>
          <a:prstGeom prst="rect">
            <a:avLst/>
          </a:prstGeom>
        </p:spPr>
      </p:pic>
      <p:cxnSp>
        <p:nvCxnSpPr>
          <p:cNvPr id="23" name="Straight Connector 22">
            <a:extLst>
              <a:ext uri="{FF2B5EF4-FFF2-40B4-BE49-F238E27FC236}">
                <a16:creationId xmlns:a16="http://schemas.microsoft.com/office/drawing/2014/main" id="{6F6FDB19-8C2A-48D0-8728-5987EDF371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62617" y="822682"/>
            <a:ext cx="0" cy="292608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409ED03C-A033-5F49-82A3-5A12EFDAEF2A}"/>
              </a:ext>
            </a:extLst>
          </p:cNvPr>
          <p:cNvPicPr>
            <a:picLocks noChangeAspect="1"/>
          </p:cNvPicPr>
          <p:nvPr/>
        </p:nvPicPr>
        <p:blipFill>
          <a:blip r:embed="rId3"/>
          <a:stretch>
            <a:fillRect/>
          </a:stretch>
        </p:blipFill>
        <p:spPr>
          <a:xfrm>
            <a:off x="4310676" y="959219"/>
            <a:ext cx="3537345" cy="2653008"/>
          </a:xfrm>
          <a:prstGeom prst="rect">
            <a:avLst/>
          </a:prstGeom>
        </p:spPr>
      </p:pic>
      <p:cxnSp>
        <p:nvCxnSpPr>
          <p:cNvPr id="25" name="Straight Connector 24">
            <a:extLst>
              <a:ext uri="{FF2B5EF4-FFF2-40B4-BE49-F238E27FC236}">
                <a16:creationId xmlns:a16="http://schemas.microsoft.com/office/drawing/2014/main" id="{F09B89FA-8981-4C79-AEA8-92BBDEB742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469" y="822682"/>
            <a:ext cx="0" cy="292608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753D30D2-483A-E64F-BB7B-F8FCC6C5260F}"/>
              </a:ext>
            </a:extLst>
          </p:cNvPr>
          <p:cNvPicPr>
            <a:picLocks noChangeAspect="1"/>
          </p:cNvPicPr>
          <p:nvPr/>
        </p:nvPicPr>
        <p:blipFill>
          <a:blip r:embed="rId4"/>
          <a:stretch>
            <a:fillRect/>
          </a:stretch>
        </p:blipFill>
        <p:spPr>
          <a:xfrm>
            <a:off x="8162336" y="931631"/>
            <a:ext cx="3517120" cy="2708182"/>
          </a:xfrm>
          <a:prstGeom prst="rect">
            <a:avLst/>
          </a:prstGeom>
        </p:spPr>
      </p:pic>
      <p:cxnSp>
        <p:nvCxnSpPr>
          <p:cNvPr id="27" name="Straight Connector 26">
            <a:extLst>
              <a:ext uri="{FF2B5EF4-FFF2-40B4-BE49-F238E27FC236}">
                <a16:creationId xmlns:a16="http://schemas.microsoft.com/office/drawing/2014/main" id="{0F5E87B5-6250-4AF5-88E7-E1D9745E7C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738A340-C401-5947-BF8A-9CCB9273BCFB}"/>
              </a:ext>
            </a:extLst>
          </p:cNvPr>
          <p:cNvSpPr txBox="1"/>
          <p:nvPr/>
        </p:nvSpPr>
        <p:spPr>
          <a:xfrm>
            <a:off x="9167159" y="5383206"/>
            <a:ext cx="2244525" cy="523220"/>
          </a:xfrm>
          <a:prstGeom prst="rect">
            <a:avLst/>
          </a:prstGeom>
          <a:noFill/>
        </p:spPr>
        <p:txBody>
          <a:bodyPr wrap="none" rtlCol="0">
            <a:spAutoFit/>
          </a:bodyPr>
          <a:lstStyle/>
          <a:p>
            <a:r>
              <a:rPr lang="en-US" sz="2800" dirty="0">
                <a:solidFill>
                  <a:schemeClr val="bg1"/>
                </a:solidFill>
              </a:rPr>
              <a:t>With KMEANS</a:t>
            </a:r>
          </a:p>
        </p:txBody>
      </p:sp>
    </p:spTree>
    <p:extLst>
      <p:ext uri="{BB962C8B-B14F-4D97-AF65-F5344CB8AC3E}">
        <p14:creationId xmlns:p14="http://schemas.microsoft.com/office/powerpoint/2010/main" val="12906649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13118-0546-BA46-8A2F-84FC68B00577}"/>
              </a:ext>
            </a:extLst>
          </p:cNvPr>
          <p:cNvSpPr>
            <a:spLocks noGrp="1"/>
          </p:cNvSpPr>
          <p:nvPr>
            <p:ph type="title"/>
          </p:nvPr>
        </p:nvSpPr>
        <p:spPr/>
        <p:txBody>
          <a:bodyPr/>
          <a:lstStyle/>
          <a:p>
            <a:r>
              <a:rPr lang="en-US" dirty="0">
                <a:solidFill>
                  <a:schemeClr val="tx1"/>
                </a:solidFill>
              </a:rPr>
              <a:t>Linear Model </a:t>
            </a:r>
          </a:p>
        </p:txBody>
      </p:sp>
      <p:pic>
        <p:nvPicPr>
          <p:cNvPr id="4" name="Picture 3">
            <a:extLst>
              <a:ext uri="{FF2B5EF4-FFF2-40B4-BE49-F238E27FC236}">
                <a16:creationId xmlns:a16="http://schemas.microsoft.com/office/drawing/2014/main" id="{56ABA930-1EC8-1C4E-BD89-BD776D5ABFE9}"/>
              </a:ext>
            </a:extLst>
          </p:cNvPr>
          <p:cNvPicPr>
            <a:picLocks noChangeAspect="1"/>
          </p:cNvPicPr>
          <p:nvPr/>
        </p:nvPicPr>
        <p:blipFill>
          <a:blip r:embed="rId2"/>
          <a:stretch>
            <a:fillRect/>
          </a:stretch>
        </p:blipFill>
        <p:spPr>
          <a:xfrm>
            <a:off x="696072" y="1866780"/>
            <a:ext cx="8339440" cy="508000"/>
          </a:xfrm>
          <a:prstGeom prst="rect">
            <a:avLst/>
          </a:prstGeom>
        </p:spPr>
      </p:pic>
      <p:pic>
        <p:nvPicPr>
          <p:cNvPr id="6" name="Picture 5">
            <a:extLst>
              <a:ext uri="{FF2B5EF4-FFF2-40B4-BE49-F238E27FC236}">
                <a16:creationId xmlns:a16="http://schemas.microsoft.com/office/drawing/2014/main" id="{D0D7DFB9-BAAD-CE4D-9DC4-157B69893CD0}"/>
              </a:ext>
            </a:extLst>
          </p:cNvPr>
          <p:cNvPicPr>
            <a:picLocks noChangeAspect="1"/>
          </p:cNvPicPr>
          <p:nvPr/>
        </p:nvPicPr>
        <p:blipFill>
          <a:blip r:embed="rId3"/>
          <a:stretch>
            <a:fillRect/>
          </a:stretch>
        </p:blipFill>
        <p:spPr>
          <a:xfrm>
            <a:off x="5884164" y="2482449"/>
            <a:ext cx="5505773" cy="4001544"/>
          </a:xfrm>
          <a:prstGeom prst="rect">
            <a:avLst/>
          </a:prstGeom>
        </p:spPr>
      </p:pic>
      <p:sp>
        <p:nvSpPr>
          <p:cNvPr id="7" name="Rectangle 6">
            <a:extLst>
              <a:ext uri="{FF2B5EF4-FFF2-40B4-BE49-F238E27FC236}">
                <a16:creationId xmlns:a16="http://schemas.microsoft.com/office/drawing/2014/main" id="{11D702EB-7BEF-6C42-83FF-040752EDD1BA}"/>
              </a:ext>
            </a:extLst>
          </p:cNvPr>
          <p:cNvSpPr/>
          <p:nvPr/>
        </p:nvSpPr>
        <p:spPr>
          <a:xfrm>
            <a:off x="802063" y="2690336"/>
            <a:ext cx="4699835" cy="2862322"/>
          </a:xfrm>
          <a:prstGeom prst="rect">
            <a:avLst/>
          </a:prstGeom>
        </p:spPr>
        <p:txBody>
          <a:bodyPr wrap="square">
            <a:spAutoFit/>
          </a:bodyPr>
          <a:lstStyle/>
          <a:p>
            <a:r>
              <a:rPr lang="en-US" sz="2000" dirty="0"/>
              <a:t>A classic linear model to explain the total spend for each customer, with their RFM values.</a:t>
            </a:r>
          </a:p>
          <a:p>
            <a:endParaRPr lang="en-US" sz="2000" dirty="0"/>
          </a:p>
          <a:p>
            <a:r>
              <a:rPr lang="en-US" sz="2000" dirty="0"/>
              <a:t>This model is fairly good at first look, with a high R-square value. </a:t>
            </a:r>
          </a:p>
          <a:p>
            <a:endParaRPr lang="en-US" sz="2000" dirty="0"/>
          </a:p>
          <a:p>
            <a:r>
              <a:rPr lang="en-US" sz="2000" dirty="0"/>
              <a:t>But as for residual plot, a clear pattern is shown. </a:t>
            </a:r>
          </a:p>
        </p:txBody>
      </p:sp>
    </p:spTree>
    <p:extLst>
      <p:ext uri="{BB962C8B-B14F-4D97-AF65-F5344CB8AC3E}">
        <p14:creationId xmlns:p14="http://schemas.microsoft.com/office/powerpoint/2010/main" val="2122214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986E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CB1CAC-7D8D-204F-84ED-EACBBBC85650}"/>
              </a:ext>
            </a:extLst>
          </p:cNvPr>
          <p:cNvSpPr>
            <a:spLocks noGrp="1"/>
          </p:cNvSpPr>
          <p:nvPr>
            <p:ph type="title"/>
          </p:nvPr>
        </p:nvSpPr>
        <p:spPr>
          <a:xfrm>
            <a:off x="524256" y="4767072"/>
            <a:ext cx="6594189" cy="1625210"/>
          </a:xfrm>
        </p:spPr>
        <p:txBody>
          <a:bodyPr>
            <a:normAutofit/>
          </a:bodyPr>
          <a:lstStyle/>
          <a:p>
            <a:pPr algn="r"/>
            <a:r>
              <a:rPr lang="en-US" dirty="0">
                <a:solidFill>
                  <a:srgbClr val="FFFFFF"/>
                </a:solidFill>
              </a:rPr>
              <a:t>Contents</a:t>
            </a:r>
          </a:p>
        </p:txBody>
      </p:sp>
      <p:pic>
        <p:nvPicPr>
          <p:cNvPr id="4" name="Picture 3">
            <a:extLst>
              <a:ext uri="{FF2B5EF4-FFF2-40B4-BE49-F238E27FC236}">
                <a16:creationId xmlns:a16="http://schemas.microsoft.com/office/drawing/2014/main" id="{580C8FBD-5EE5-D84A-B148-E76C5748750E}"/>
              </a:ext>
            </a:extLst>
          </p:cNvPr>
          <p:cNvPicPr>
            <a:picLocks noChangeAspect="1"/>
          </p:cNvPicPr>
          <p:nvPr/>
        </p:nvPicPr>
        <p:blipFill rotWithShape="1">
          <a:blip r:embed="rId2"/>
          <a:srcRect t="12820" r="1" b="1"/>
          <a:stretch/>
        </p:blipFill>
        <p:spPr>
          <a:xfrm>
            <a:off x="327547" y="321733"/>
            <a:ext cx="7058306" cy="4107392"/>
          </a:xfrm>
          <a:prstGeom prst="rect">
            <a:avLst/>
          </a:prstGeom>
        </p:spPr>
      </p:pic>
      <p:sp>
        <p:nvSpPr>
          <p:cNvPr id="14" name="Rectangle 10">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B594F5E-4D01-FB4C-8549-BE1318F21BB6}"/>
              </a:ext>
            </a:extLst>
          </p:cNvPr>
          <p:cNvSpPr>
            <a:spLocks noGrp="1"/>
          </p:cNvSpPr>
          <p:nvPr>
            <p:ph idx="1"/>
          </p:nvPr>
        </p:nvSpPr>
        <p:spPr>
          <a:xfrm>
            <a:off x="8029319" y="917725"/>
            <a:ext cx="3424739" cy="4852362"/>
          </a:xfrm>
        </p:spPr>
        <p:txBody>
          <a:bodyPr anchor="ctr">
            <a:normAutofit/>
          </a:bodyPr>
          <a:lstStyle/>
          <a:p>
            <a:pPr>
              <a:buFont typeface="Wingdings" pitchFamily="2" charset="2"/>
              <a:buChar char="v"/>
            </a:pPr>
            <a:r>
              <a:rPr lang="en-US" dirty="0">
                <a:solidFill>
                  <a:srgbClr val="FFFFFF"/>
                </a:solidFill>
              </a:rPr>
              <a:t> Data Preprocess</a:t>
            </a:r>
          </a:p>
          <a:p>
            <a:pPr>
              <a:buFont typeface="Wingdings" pitchFamily="2" charset="2"/>
              <a:buChar char="v"/>
            </a:pPr>
            <a:r>
              <a:rPr lang="en-US" dirty="0">
                <a:solidFill>
                  <a:srgbClr val="FFFFFF"/>
                </a:solidFill>
              </a:rPr>
              <a:t> Data Validity Analysis</a:t>
            </a:r>
          </a:p>
          <a:p>
            <a:pPr>
              <a:buFont typeface="Wingdings" pitchFamily="2" charset="2"/>
              <a:buChar char="v"/>
            </a:pPr>
            <a:r>
              <a:rPr lang="en-US" dirty="0">
                <a:solidFill>
                  <a:srgbClr val="FFFFFF"/>
                </a:solidFill>
              </a:rPr>
              <a:t> EDA on Time</a:t>
            </a:r>
          </a:p>
          <a:p>
            <a:pPr>
              <a:buFont typeface="Wingdings" pitchFamily="2" charset="2"/>
              <a:buChar char="v"/>
            </a:pPr>
            <a:r>
              <a:rPr lang="en-US" dirty="0">
                <a:solidFill>
                  <a:srgbClr val="FFFFFF"/>
                </a:solidFill>
              </a:rPr>
              <a:t> EDA on Country</a:t>
            </a:r>
          </a:p>
          <a:p>
            <a:pPr>
              <a:buFont typeface="Wingdings" pitchFamily="2" charset="2"/>
              <a:buChar char="v"/>
            </a:pPr>
            <a:r>
              <a:rPr lang="en-US" dirty="0">
                <a:solidFill>
                  <a:srgbClr val="FFFFFF"/>
                </a:solidFill>
              </a:rPr>
              <a:t> Text Analysis on Item Descriptions </a:t>
            </a:r>
          </a:p>
          <a:p>
            <a:pPr>
              <a:buFont typeface="Wingdings" pitchFamily="2" charset="2"/>
              <a:buChar char="v"/>
            </a:pPr>
            <a:r>
              <a:rPr lang="en-US" dirty="0">
                <a:solidFill>
                  <a:srgbClr val="FFFFFF"/>
                </a:solidFill>
              </a:rPr>
              <a:t> Marketing Analysis </a:t>
            </a:r>
          </a:p>
          <a:p>
            <a:pPr>
              <a:buFont typeface="Wingdings" pitchFamily="2" charset="2"/>
              <a:buChar char="v"/>
            </a:pPr>
            <a:r>
              <a:rPr lang="en-US" dirty="0">
                <a:solidFill>
                  <a:srgbClr val="FFFFFF"/>
                </a:solidFill>
              </a:rPr>
              <a:t> Linear Model </a:t>
            </a:r>
          </a:p>
        </p:txBody>
      </p:sp>
    </p:spTree>
    <p:extLst>
      <p:ext uri="{BB962C8B-B14F-4D97-AF65-F5344CB8AC3E}">
        <p14:creationId xmlns:p14="http://schemas.microsoft.com/office/powerpoint/2010/main" val="33281832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56E7627-9054-4C34-A9FF-A07F952840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882415-6824-DD46-9A42-6BA8BD562219}"/>
              </a:ext>
            </a:extLst>
          </p:cNvPr>
          <p:cNvSpPr>
            <a:spLocks noGrp="1"/>
          </p:cNvSpPr>
          <p:nvPr>
            <p:ph type="title"/>
          </p:nvPr>
        </p:nvSpPr>
        <p:spPr>
          <a:xfrm>
            <a:off x="5951728" y="585216"/>
            <a:ext cx="5740739" cy="1499616"/>
          </a:xfrm>
        </p:spPr>
        <p:txBody>
          <a:bodyPr>
            <a:normAutofit/>
          </a:bodyPr>
          <a:lstStyle/>
          <a:p>
            <a:r>
              <a:rPr lang="en-US" dirty="0"/>
              <a:t>Data Validity Analysis</a:t>
            </a:r>
          </a:p>
        </p:txBody>
      </p:sp>
      <p:pic>
        <p:nvPicPr>
          <p:cNvPr id="7" name="Picture 6">
            <a:extLst>
              <a:ext uri="{FF2B5EF4-FFF2-40B4-BE49-F238E27FC236}">
                <a16:creationId xmlns:a16="http://schemas.microsoft.com/office/drawing/2014/main" id="{8DB62D65-DE97-6642-B069-FAB318334614}"/>
              </a:ext>
            </a:extLst>
          </p:cNvPr>
          <p:cNvPicPr>
            <a:picLocks noChangeAspect="1"/>
          </p:cNvPicPr>
          <p:nvPr/>
        </p:nvPicPr>
        <p:blipFill>
          <a:blip r:embed="rId2"/>
          <a:stretch>
            <a:fillRect/>
          </a:stretch>
        </p:blipFill>
        <p:spPr>
          <a:xfrm>
            <a:off x="72975" y="843738"/>
            <a:ext cx="4102791" cy="2482188"/>
          </a:xfrm>
          <a:prstGeom prst="rect">
            <a:avLst/>
          </a:prstGeom>
        </p:spPr>
      </p:pic>
      <p:sp>
        <p:nvSpPr>
          <p:cNvPr id="17" name="Rectangle 16">
            <a:extLst>
              <a:ext uri="{FF2B5EF4-FFF2-40B4-BE49-F238E27FC236}">
                <a16:creationId xmlns:a16="http://schemas.microsoft.com/office/drawing/2014/main" id="{BAFFBAEC-4B09-4263-AA73-ECE450FC74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75766" y="484632"/>
            <a:ext cx="804672" cy="3511948"/>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C570AA90-7628-435C-9F08-19F2E026DCD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896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E045B6E3-569F-487B-8966-D3A87C7B42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7150" y="4150596"/>
            <a:ext cx="477182" cy="2231807"/>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Content Placeholder 4">
            <a:extLst>
              <a:ext uri="{FF2B5EF4-FFF2-40B4-BE49-F238E27FC236}">
                <a16:creationId xmlns:a16="http://schemas.microsoft.com/office/drawing/2014/main" id="{30D6E029-23D5-2443-95A2-8AE8FFE5E4FE}"/>
              </a:ext>
            </a:extLst>
          </p:cNvPr>
          <p:cNvPicPr>
            <a:picLocks noChangeAspect="1"/>
          </p:cNvPicPr>
          <p:nvPr/>
        </p:nvPicPr>
        <p:blipFill>
          <a:blip r:embed="rId3"/>
          <a:stretch>
            <a:fillRect/>
          </a:stretch>
        </p:blipFill>
        <p:spPr>
          <a:xfrm>
            <a:off x="1688923" y="4291389"/>
            <a:ext cx="4102788" cy="2430901"/>
          </a:xfrm>
          <a:prstGeom prst="rect">
            <a:avLst/>
          </a:prstGeom>
        </p:spPr>
      </p:pic>
      <p:sp>
        <p:nvSpPr>
          <p:cNvPr id="12" name="Content Placeholder 11">
            <a:extLst>
              <a:ext uri="{FF2B5EF4-FFF2-40B4-BE49-F238E27FC236}">
                <a16:creationId xmlns:a16="http://schemas.microsoft.com/office/drawing/2014/main" id="{078A4A91-6572-4BAA-B32A-C7D4ABEED1A1}"/>
              </a:ext>
            </a:extLst>
          </p:cNvPr>
          <p:cNvSpPr>
            <a:spLocks noGrp="1"/>
          </p:cNvSpPr>
          <p:nvPr>
            <p:ph idx="1"/>
          </p:nvPr>
        </p:nvSpPr>
        <p:spPr>
          <a:xfrm>
            <a:off x="5951728" y="2286000"/>
            <a:ext cx="5740739" cy="4023360"/>
          </a:xfrm>
        </p:spPr>
        <p:txBody>
          <a:bodyPr>
            <a:normAutofit lnSpcReduction="10000"/>
          </a:bodyPr>
          <a:lstStyle/>
          <a:p>
            <a:pPr>
              <a:buFont typeface="Wingdings" pitchFamily="2" charset="2"/>
              <a:buChar char="v"/>
            </a:pPr>
            <a:r>
              <a:rPr lang="en-US" dirty="0"/>
              <a:t> </a:t>
            </a:r>
            <a:r>
              <a:rPr lang="en-US" sz="2400" dirty="0"/>
              <a:t>Benford Law Analysis Plots</a:t>
            </a:r>
          </a:p>
          <a:p>
            <a:pPr marL="0" indent="0">
              <a:buNone/>
            </a:pPr>
            <a:endParaRPr lang="en-US" sz="2400" dirty="0"/>
          </a:p>
          <a:p>
            <a:pPr>
              <a:buFont typeface="Wingdings" pitchFamily="2" charset="2"/>
              <a:buChar char="v"/>
            </a:pPr>
            <a:r>
              <a:rPr lang="en-US" sz="2400" dirty="0"/>
              <a:t> From both Benford plots and chi-square test, we can see that unit price and quantity don't follow Benford Distribution and the difference is large. </a:t>
            </a:r>
          </a:p>
          <a:p>
            <a:pPr>
              <a:buFont typeface="Wingdings" pitchFamily="2" charset="2"/>
              <a:buChar char="v"/>
            </a:pPr>
            <a:endParaRPr lang="en-US" sz="2400" dirty="0"/>
          </a:p>
          <a:p>
            <a:pPr>
              <a:buFont typeface="Wingdings" pitchFamily="2" charset="2"/>
              <a:buChar char="v"/>
            </a:pPr>
            <a:r>
              <a:rPr lang="en-US" sz="2400" dirty="0"/>
              <a:t> Move on to check distributions of Unit Price and Quantity to see if they follow the ones I've expected.</a:t>
            </a:r>
          </a:p>
          <a:p>
            <a:pPr>
              <a:buFont typeface="Wingdings" pitchFamily="2" charset="2"/>
              <a:buChar char="v"/>
            </a:pPr>
            <a:endParaRPr lang="en-US" dirty="0"/>
          </a:p>
        </p:txBody>
      </p:sp>
    </p:spTree>
    <p:extLst>
      <p:ext uri="{BB962C8B-B14F-4D97-AF65-F5344CB8AC3E}">
        <p14:creationId xmlns:p14="http://schemas.microsoft.com/office/powerpoint/2010/main" val="3722675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A6E7D947-F3FC-43AA-AF05-DF3D30444D0F}"/>
              </a:ext>
            </a:extLst>
          </p:cNvPr>
          <p:cNvSpPr>
            <a:spLocks noGrp="1"/>
          </p:cNvSpPr>
          <p:nvPr>
            <p:ph idx="1"/>
          </p:nvPr>
        </p:nvSpPr>
        <p:spPr>
          <a:xfrm>
            <a:off x="871731" y="548640"/>
            <a:ext cx="4872058" cy="2880360"/>
          </a:xfrm>
        </p:spPr>
        <p:txBody>
          <a:bodyPr>
            <a:normAutofit/>
          </a:bodyPr>
          <a:lstStyle/>
          <a:p>
            <a:pPr>
              <a:buFont typeface="Wingdings" pitchFamily="2" charset="2"/>
              <a:buChar char="v"/>
            </a:pPr>
            <a:r>
              <a:rPr lang="en-US" sz="2000" dirty="0"/>
              <a:t> For Unit Price: I expect a larger amount at lower price (ex. 0 ~ 10 dollars) and a smaller amount at higher price;</a:t>
            </a:r>
          </a:p>
          <a:p>
            <a:pPr>
              <a:buFont typeface="Wingdings" pitchFamily="2" charset="2"/>
              <a:buChar char="v"/>
            </a:pPr>
            <a:r>
              <a:rPr lang="en-US" sz="2000" dirty="0"/>
              <a:t> From the plot : Almost all data are located between 0~20 dollar. This distribution plot seems like a Laplace Distribution's right side with a </a:t>
            </a:r>
            <a:r>
              <a:rPr lang="en-US" sz="2000" dirty="0" err="1"/>
              <a:t>drastical</a:t>
            </a:r>
            <a:r>
              <a:rPr lang="en-US" sz="2000" dirty="0"/>
              <a:t> decay rate.</a:t>
            </a:r>
          </a:p>
        </p:txBody>
      </p:sp>
      <p:pic>
        <p:nvPicPr>
          <p:cNvPr id="7" name="Picture 6">
            <a:extLst>
              <a:ext uri="{FF2B5EF4-FFF2-40B4-BE49-F238E27FC236}">
                <a16:creationId xmlns:a16="http://schemas.microsoft.com/office/drawing/2014/main" id="{33749F46-3CFC-5548-AA2D-8FC25435286E}"/>
              </a:ext>
            </a:extLst>
          </p:cNvPr>
          <p:cNvPicPr>
            <a:picLocks noChangeAspect="1"/>
          </p:cNvPicPr>
          <p:nvPr/>
        </p:nvPicPr>
        <p:blipFill>
          <a:blip r:embed="rId2"/>
          <a:stretch>
            <a:fillRect/>
          </a:stretch>
        </p:blipFill>
        <p:spPr>
          <a:xfrm>
            <a:off x="6448212" y="3345754"/>
            <a:ext cx="5743788" cy="3489349"/>
          </a:xfrm>
          <a:prstGeom prst="rect">
            <a:avLst/>
          </a:prstGeom>
        </p:spPr>
      </p:pic>
      <p:pic>
        <p:nvPicPr>
          <p:cNvPr id="10" name="Content Placeholder 4">
            <a:extLst>
              <a:ext uri="{FF2B5EF4-FFF2-40B4-BE49-F238E27FC236}">
                <a16:creationId xmlns:a16="http://schemas.microsoft.com/office/drawing/2014/main" id="{352FEEE3-EE90-B446-A784-14A221A1F236}"/>
              </a:ext>
            </a:extLst>
          </p:cNvPr>
          <p:cNvPicPr>
            <a:picLocks noChangeAspect="1"/>
          </p:cNvPicPr>
          <p:nvPr/>
        </p:nvPicPr>
        <p:blipFill>
          <a:blip r:embed="rId3"/>
          <a:stretch>
            <a:fillRect/>
          </a:stretch>
        </p:blipFill>
        <p:spPr>
          <a:xfrm>
            <a:off x="6448212" y="0"/>
            <a:ext cx="5743788" cy="3345754"/>
          </a:xfrm>
          <a:prstGeom prst="rect">
            <a:avLst/>
          </a:prstGeom>
        </p:spPr>
      </p:pic>
      <p:sp>
        <p:nvSpPr>
          <p:cNvPr id="11" name="Content Placeholder 11">
            <a:extLst>
              <a:ext uri="{FF2B5EF4-FFF2-40B4-BE49-F238E27FC236}">
                <a16:creationId xmlns:a16="http://schemas.microsoft.com/office/drawing/2014/main" id="{B51AFE40-345A-9B40-BCBD-B4FCA4E2EC06}"/>
              </a:ext>
            </a:extLst>
          </p:cNvPr>
          <p:cNvSpPr txBox="1">
            <a:spLocks/>
          </p:cNvSpPr>
          <p:nvPr/>
        </p:nvSpPr>
        <p:spPr>
          <a:xfrm>
            <a:off x="871731" y="3650248"/>
            <a:ext cx="4872058" cy="2880360"/>
          </a:xfrm>
          <a:prstGeom prst="rect">
            <a:avLst/>
          </a:prstGeom>
        </p:spPr>
        <p:txBody>
          <a:bodyPr vert="horz" lIns="45720" tIns="45720" rIns="45720" bIns="45720" rtlCol="0">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a:lstStyle>
          <a:p>
            <a:pPr>
              <a:buFont typeface="Wingdings" pitchFamily="2" charset="2"/>
              <a:buChar char="v"/>
            </a:pPr>
            <a:r>
              <a:rPr lang="en-US" dirty="0"/>
              <a:t> For Quantity: I expect a larger amount for cheaper price items and a smaller amount for more expensive items;</a:t>
            </a:r>
          </a:p>
          <a:p>
            <a:pPr>
              <a:buFont typeface="Wingdings" pitchFamily="2" charset="2"/>
              <a:buChar char="v"/>
            </a:pPr>
            <a:r>
              <a:rPr lang="en-US" dirty="0"/>
              <a:t> From the plot : Around zero the purchase quantity is really high, and as the price increases, the quantity decrease(sharply). We can say that the purchase quantity of items priced around zero can not be compared with those higher than zero to the same scale.</a:t>
            </a:r>
          </a:p>
        </p:txBody>
      </p:sp>
    </p:spTree>
    <p:extLst>
      <p:ext uri="{BB962C8B-B14F-4D97-AF65-F5344CB8AC3E}">
        <p14:creationId xmlns:p14="http://schemas.microsoft.com/office/powerpoint/2010/main" val="2595506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9FF3E-5B05-F04D-9FA3-A825949C5F1A}"/>
              </a:ext>
            </a:extLst>
          </p:cNvPr>
          <p:cNvSpPr>
            <a:spLocks noGrp="1"/>
          </p:cNvSpPr>
          <p:nvPr>
            <p:ph type="title"/>
          </p:nvPr>
        </p:nvSpPr>
        <p:spPr/>
        <p:txBody>
          <a:bodyPr/>
          <a:lstStyle/>
          <a:p>
            <a:r>
              <a:rPr lang="en-US" dirty="0"/>
              <a:t>EDA on Time </a:t>
            </a:r>
          </a:p>
        </p:txBody>
      </p:sp>
      <p:pic>
        <p:nvPicPr>
          <p:cNvPr id="5" name="Content Placeholder 4">
            <a:extLst>
              <a:ext uri="{FF2B5EF4-FFF2-40B4-BE49-F238E27FC236}">
                <a16:creationId xmlns:a16="http://schemas.microsoft.com/office/drawing/2014/main" id="{D9A433AA-0E63-804A-88DE-72C4A999AAE8}"/>
              </a:ext>
            </a:extLst>
          </p:cNvPr>
          <p:cNvPicPr>
            <a:picLocks noGrp="1" noChangeAspect="1"/>
          </p:cNvPicPr>
          <p:nvPr>
            <p:ph idx="1"/>
          </p:nvPr>
        </p:nvPicPr>
        <p:blipFill>
          <a:blip r:embed="rId2"/>
          <a:stretch>
            <a:fillRect/>
          </a:stretch>
        </p:blipFill>
        <p:spPr>
          <a:xfrm>
            <a:off x="4240130" y="1244435"/>
            <a:ext cx="6927742" cy="5028349"/>
          </a:xfrm>
        </p:spPr>
      </p:pic>
      <p:sp>
        <p:nvSpPr>
          <p:cNvPr id="7" name="Rectangle 6">
            <a:extLst>
              <a:ext uri="{FF2B5EF4-FFF2-40B4-BE49-F238E27FC236}">
                <a16:creationId xmlns:a16="http://schemas.microsoft.com/office/drawing/2014/main" id="{87E88B8F-A21A-DA45-A427-5E4D864D2ABD}"/>
              </a:ext>
            </a:extLst>
          </p:cNvPr>
          <p:cNvSpPr/>
          <p:nvPr/>
        </p:nvSpPr>
        <p:spPr>
          <a:xfrm>
            <a:off x="842386" y="3158444"/>
            <a:ext cx="3579487" cy="1200329"/>
          </a:xfrm>
          <a:prstGeom prst="rect">
            <a:avLst/>
          </a:prstGeom>
        </p:spPr>
        <p:txBody>
          <a:bodyPr wrap="square">
            <a:spAutoFit/>
          </a:bodyPr>
          <a:lstStyle/>
          <a:p>
            <a:r>
              <a:rPr lang="en-US" sz="2400" dirty="0"/>
              <a:t>This plot shows an increasing trend starting from Sept.2011.</a:t>
            </a:r>
          </a:p>
        </p:txBody>
      </p:sp>
    </p:spTree>
    <p:extLst>
      <p:ext uri="{BB962C8B-B14F-4D97-AF65-F5344CB8AC3E}">
        <p14:creationId xmlns:p14="http://schemas.microsoft.com/office/powerpoint/2010/main" val="2528316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03E3AF9-67B7-B047-99C2-DDCA0E1AE986}"/>
              </a:ext>
            </a:extLst>
          </p:cNvPr>
          <p:cNvPicPr>
            <a:picLocks noChangeAspect="1"/>
          </p:cNvPicPr>
          <p:nvPr/>
        </p:nvPicPr>
        <p:blipFill>
          <a:blip r:embed="rId2"/>
          <a:stretch>
            <a:fillRect/>
          </a:stretch>
        </p:blipFill>
        <p:spPr>
          <a:xfrm>
            <a:off x="1706685" y="643467"/>
            <a:ext cx="3569428" cy="2543217"/>
          </a:xfrm>
          <a:prstGeom prst="rect">
            <a:avLst/>
          </a:prstGeom>
        </p:spPr>
      </p:pic>
      <p:cxnSp>
        <p:nvCxnSpPr>
          <p:cNvPr id="14" name="Straight Connector 13">
            <a:extLst>
              <a:ext uri="{FF2B5EF4-FFF2-40B4-BE49-F238E27FC236}">
                <a16:creationId xmlns:a16="http://schemas.microsoft.com/office/drawing/2014/main" id="{91B6081D-D3E8-4209-B85B-EB1C655A62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1214" y="1111170"/>
            <a:ext cx="11040" cy="4645103"/>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6A5086B5-ECE6-154B-9221-2C032F0283B5}"/>
              </a:ext>
            </a:extLst>
          </p:cNvPr>
          <p:cNvPicPr>
            <a:picLocks noChangeAspect="1"/>
          </p:cNvPicPr>
          <p:nvPr/>
        </p:nvPicPr>
        <p:blipFill>
          <a:blip r:embed="rId3"/>
          <a:stretch>
            <a:fillRect/>
          </a:stretch>
        </p:blipFill>
        <p:spPr>
          <a:xfrm>
            <a:off x="6901086" y="643467"/>
            <a:ext cx="3607400" cy="2543217"/>
          </a:xfrm>
          <a:prstGeom prst="rect">
            <a:avLst/>
          </a:prstGeom>
        </p:spPr>
      </p:pic>
      <p:cxnSp>
        <p:nvCxnSpPr>
          <p:cNvPr id="16" name="Straight Connector 15">
            <a:extLst>
              <a:ext uri="{FF2B5EF4-FFF2-40B4-BE49-F238E27FC236}">
                <a16:creationId xmlns:a16="http://schemas.microsoft.com/office/drawing/2014/main" id="{28CA55E4-1295-45C8-BA05-5A9E705B74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03027"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8C5794E-A9A1-4A23-AF68-C79A782233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10334"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0389E014-B3FB-3D4F-9950-A3D650E63AFC}"/>
              </a:ext>
            </a:extLst>
          </p:cNvPr>
          <p:cNvPicPr>
            <a:picLocks noChangeAspect="1"/>
          </p:cNvPicPr>
          <p:nvPr/>
        </p:nvPicPr>
        <p:blipFill>
          <a:blip r:embed="rId4"/>
          <a:stretch>
            <a:fillRect/>
          </a:stretch>
        </p:blipFill>
        <p:spPr>
          <a:xfrm>
            <a:off x="1735633" y="3671316"/>
            <a:ext cx="3511533" cy="2545862"/>
          </a:xfrm>
          <a:prstGeom prst="rect">
            <a:avLst/>
          </a:prstGeom>
        </p:spPr>
      </p:pic>
      <p:pic>
        <p:nvPicPr>
          <p:cNvPr id="5" name="Picture 4">
            <a:extLst>
              <a:ext uri="{FF2B5EF4-FFF2-40B4-BE49-F238E27FC236}">
                <a16:creationId xmlns:a16="http://schemas.microsoft.com/office/drawing/2014/main" id="{5F3A402D-AEC8-E64C-A9FA-2B54005AD181}"/>
              </a:ext>
            </a:extLst>
          </p:cNvPr>
          <p:cNvPicPr>
            <a:picLocks noChangeAspect="1"/>
          </p:cNvPicPr>
          <p:nvPr/>
        </p:nvPicPr>
        <p:blipFill>
          <a:blip r:embed="rId5"/>
          <a:stretch>
            <a:fillRect/>
          </a:stretch>
        </p:blipFill>
        <p:spPr>
          <a:xfrm>
            <a:off x="6967732" y="3671316"/>
            <a:ext cx="3474108" cy="2553469"/>
          </a:xfrm>
          <a:prstGeom prst="rect">
            <a:avLst/>
          </a:prstGeom>
        </p:spPr>
      </p:pic>
    </p:spTree>
    <p:extLst>
      <p:ext uri="{BB962C8B-B14F-4D97-AF65-F5344CB8AC3E}">
        <p14:creationId xmlns:p14="http://schemas.microsoft.com/office/powerpoint/2010/main" val="2884487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CD2B798-7994-4548-A2BE-4AEF9C1A5F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Oval 5">
            <a:extLst>
              <a:ext uri="{FF2B5EF4-FFF2-40B4-BE49-F238E27FC236}">
                <a16:creationId xmlns:a16="http://schemas.microsoft.com/office/drawing/2014/main" id="{E6162320-3B67-42BB-AF9D-939326E648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6722E143-84C1-4F95-937C-78B92D2811C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774A886E-E8EF-48CC-8764-20EAE4538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695B6-5D32-D04D-A614-1CC6A7D2DEFC}"/>
              </a:ext>
            </a:extLst>
          </p:cNvPr>
          <p:cNvSpPr>
            <a:spLocks noGrp="1"/>
          </p:cNvSpPr>
          <p:nvPr>
            <p:ph type="title"/>
          </p:nvPr>
        </p:nvSpPr>
        <p:spPr>
          <a:xfrm>
            <a:off x="636805" y="640080"/>
            <a:ext cx="3378099" cy="4077145"/>
          </a:xfrm>
        </p:spPr>
        <p:txBody>
          <a:bodyPr vert="horz" lIns="91440" tIns="45720" rIns="91440" bIns="45720" rtlCol="0" anchor="b">
            <a:normAutofit/>
          </a:bodyPr>
          <a:lstStyle/>
          <a:p>
            <a:pPr algn="r"/>
            <a:r>
              <a:rPr lang="en-US" sz="4000" kern="1200" cap="all" spc="200" baseline="0" dirty="0">
                <a:solidFill>
                  <a:schemeClr val="tx1">
                    <a:lumMod val="95000"/>
                    <a:lumOff val="5000"/>
                  </a:schemeClr>
                </a:solidFill>
                <a:latin typeface="+mj-lt"/>
                <a:ea typeface="+mj-ea"/>
                <a:cs typeface="+mj-cs"/>
              </a:rPr>
              <a:t>EDA On country</a:t>
            </a:r>
          </a:p>
        </p:txBody>
      </p:sp>
      <p:cxnSp>
        <p:nvCxnSpPr>
          <p:cNvPr id="16" name="Straight Connector 15">
            <a:extLst>
              <a:ext uri="{FF2B5EF4-FFF2-40B4-BE49-F238E27FC236}">
                <a16:creationId xmlns:a16="http://schemas.microsoft.com/office/drawing/2014/main" id="{EB1993F9-CFC5-495F-9F26-1995344535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71704" y="4831176"/>
            <a:ext cx="2743200" cy="0"/>
          </a:xfrm>
          <a:prstGeom prst="line">
            <a:avLst/>
          </a:prstGeom>
          <a:ln w="19050">
            <a:solidFill>
              <a:srgbClr val="AFA7FC"/>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053C4B20-F387-4A48-8362-46F550E277E0}"/>
              </a:ext>
            </a:extLst>
          </p:cNvPr>
          <p:cNvPicPr>
            <a:picLocks noChangeAspect="1"/>
          </p:cNvPicPr>
          <p:nvPr/>
        </p:nvPicPr>
        <p:blipFill rotWithShape="1">
          <a:blip r:embed="rId2"/>
          <a:srcRect r="8824" b="-1"/>
          <a:stretch/>
        </p:blipFill>
        <p:spPr>
          <a:xfrm>
            <a:off x="4654984" y="640080"/>
            <a:ext cx="6896936" cy="5578816"/>
          </a:xfrm>
          <a:prstGeom prst="rect">
            <a:avLst/>
          </a:prstGeom>
        </p:spPr>
      </p:pic>
      <p:sp>
        <p:nvSpPr>
          <p:cNvPr id="4" name="TextBox 3">
            <a:extLst>
              <a:ext uri="{FF2B5EF4-FFF2-40B4-BE49-F238E27FC236}">
                <a16:creationId xmlns:a16="http://schemas.microsoft.com/office/drawing/2014/main" id="{F434E598-B41E-4F4F-8C54-0DAE8F0DCA78}"/>
              </a:ext>
            </a:extLst>
          </p:cNvPr>
          <p:cNvSpPr txBox="1"/>
          <p:nvPr/>
        </p:nvSpPr>
        <p:spPr>
          <a:xfrm>
            <a:off x="636804" y="5264106"/>
            <a:ext cx="4353637" cy="400110"/>
          </a:xfrm>
          <a:prstGeom prst="rect">
            <a:avLst/>
          </a:prstGeom>
          <a:noFill/>
        </p:spPr>
        <p:txBody>
          <a:bodyPr wrap="square" rtlCol="0">
            <a:spAutoFit/>
          </a:bodyPr>
          <a:lstStyle/>
          <a:p>
            <a:r>
              <a:rPr lang="en-US" sz="2000" dirty="0"/>
              <a:t>UK is having an absolute dominant place.</a:t>
            </a:r>
          </a:p>
        </p:txBody>
      </p:sp>
    </p:spTree>
    <p:extLst>
      <p:ext uri="{BB962C8B-B14F-4D97-AF65-F5344CB8AC3E}">
        <p14:creationId xmlns:p14="http://schemas.microsoft.com/office/powerpoint/2010/main" val="4230084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7" name="Rectangle 56">
            <a:extLst>
              <a:ext uri="{FF2B5EF4-FFF2-40B4-BE49-F238E27FC236}">
                <a16:creationId xmlns:a16="http://schemas.microsoft.com/office/drawing/2014/main" id="{6AB9711F-9D4F-49B4-892B-FEF66AA2F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 name="Oval 5">
            <a:extLst>
              <a:ext uri="{FF2B5EF4-FFF2-40B4-BE49-F238E27FC236}">
                <a16:creationId xmlns:a16="http://schemas.microsoft.com/office/drawing/2014/main" id="{3A32867E-64D3-4B51-85AC-D771EA43C3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61" name="Straight Connector 60">
            <a:extLst>
              <a:ext uri="{FF2B5EF4-FFF2-40B4-BE49-F238E27FC236}">
                <a16:creationId xmlns:a16="http://schemas.microsoft.com/office/drawing/2014/main" id="{AFD44988-8DFE-46FC-967A-F6DB265384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025A518-4197-A541-8F1A-DFCAB4DF305C}"/>
              </a:ext>
            </a:extLst>
          </p:cNvPr>
          <p:cNvSpPr>
            <a:spLocks noGrp="1"/>
          </p:cNvSpPr>
          <p:nvPr>
            <p:ph type="title"/>
          </p:nvPr>
        </p:nvSpPr>
        <p:spPr>
          <a:xfrm>
            <a:off x="457200" y="4960137"/>
            <a:ext cx="7772400" cy="1463040"/>
          </a:xfrm>
        </p:spPr>
        <p:txBody>
          <a:bodyPr vert="horz" lIns="91440" tIns="45720" rIns="91440" bIns="45720" rtlCol="0" anchor="ctr">
            <a:normAutofit/>
          </a:bodyPr>
          <a:lstStyle/>
          <a:p>
            <a:pPr algn="r"/>
            <a:r>
              <a:rPr lang="en-US" spc="200" dirty="0"/>
              <a:t>EDA On country (Continued)</a:t>
            </a:r>
          </a:p>
        </p:txBody>
      </p:sp>
      <p:sp>
        <p:nvSpPr>
          <p:cNvPr id="63" name="Rectangle 62">
            <a:extLst>
              <a:ext uri="{FF2B5EF4-FFF2-40B4-BE49-F238E27FC236}">
                <a16:creationId xmlns:a16="http://schemas.microsoft.com/office/drawing/2014/main" id="{6D362C88-305C-4A00-BD7E-6159E369D4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AC817A6-FB8C-B94B-806A-6AA3425526D1}"/>
              </a:ext>
            </a:extLst>
          </p:cNvPr>
          <p:cNvPicPr>
            <a:picLocks noChangeAspect="1"/>
          </p:cNvPicPr>
          <p:nvPr/>
        </p:nvPicPr>
        <p:blipFill rotWithShape="1">
          <a:blip r:embed="rId2"/>
          <a:srcRect t="21799" r="-2" b="10352"/>
          <a:stretch/>
        </p:blipFill>
        <p:spPr>
          <a:xfrm>
            <a:off x="634275" y="640080"/>
            <a:ext cx="7675757" cy="3931920"/>
          </a:xfrm>
          <a:prstGeom prst="rect">
            <a:avLst/>
          </a:prstGeom>
        </p:spPr>
      </p:pic>
      <p:pic>
        <p:nvPicPr>
          <p:cNvPr id="7" name="Picture 6">
            <a:extLst>
              <a:ext uri="{FF2B5EF4-FFF2-40B4-BE49-F238E27FC236}">
                <a16:creationId xmlns:a16="http://schemas.microsoft.com/office/drawing/2014/main" id="{416E3E36-59A6-EC4B-9E13-00F6D645F222}"/>
              </a:ext>
            </a:extLst>
          </p:cNvPr>
          <p:cNvPicPr>
            <a:picLocks noChangeAspect="1"/>
          </p:cNvPicPr>
          <p:nvPr/>
        </p:nvPicPr>
        <p:blipFill rotWithShape="1">
          <a:blip r:embed="rId3"/>
          <a:srcRect l="19799" r="20454" b="4"/>
          <a:stretch/>
        </p:blipFill>
        <p:spPr>
          <a:xfrm>
            <a:off x="8470900" y="640081"/>
            <a:ext cx="3081019" cy="3931920"/>
          </a:xfrm>
          <a:prstGeom prst="rect">
            <a:avLst/>
          </a:prstGeom>
        </p:spPr>
      </p:pic>
    </p:spTree>
    <p:extLst>
      <p:ext uri="{BB962C8B-B14F-4D97-AF65-F5344CB8AC3E}">
        <p14:creationId xmlns:p14="http://schemas.microsoft.com/office/powerpoint/2010/main" val="177541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23416DF-B283-4D9F-A625-146552CA9E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5">
            <a:extLst>
              <a:ext uri="{FF2B5EF4-FFF2-40B4-BE49-F238E27FC236}">
                <a16:creationId xmlns:a16="http://schemas.microsoft.com/office/drawing/2014/main" id="{73834904-4D9B-41F7-8DA6-0709FD9F7E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6" name="Straight Connector 15">
            <a:extLst>
              <a:ext uri="{FF2B5EF4-FFF2-40B4-BE49-F238E27FC236}">
                <a16:creationId xmlns:a16="http://schemas.microsoft.com/office/drawing/2014/main" id="{C00D1207-ECAF-48E9-8834-2CE4D21982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A8B5B693-C595-4524-A03C-B775B6BE5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D14282A7-856E-1B40-9408-65B2997366D1}"/>
              </a:ext>
            </a:extLst>
          </p:cNvPr>
          <p:cNvPicPr>
            <a:picLocks noChangeAspect="1"/>
          </p:cNvPicPr>
          <p:nvPr/>
        </p:nvPicPr>
        <p:blipFill>
          <a:blip r:embed="rId2"/>
          <a:stretch>
            <a:fillRect/>
          </a:stretch>
        </p:blipFill>
        <p:spPr>
          <a:xfrm>
            <a:off x="-3047" y="-1"/>
            <a:ext cx="6416899" cy="4668294"/>
          </a:xfrm>
          <a:prstGeom prst="rect">
            <a:avLst/>
          </a:prstGeom>
        </p:spPr>
      </p:pic>
      <p:pic>
        <p:nvPicPr>
          <p:cNvPr id="7" name="Picture 6">
            <a:extLst>
              <a:ext uri="{FF2B5EF4-FFF2-40B4-BE49-F238E27FC236}">
                <a16:creationId xmlns:a16="http://schemas.microsoft.com/office/drawing/2014/main" id="{DA9819B8-6891-6049-99C7-1BADD4B82D1E}"/>
              </a:ext>
            </a:extLst>
          </p:cNvPr>
          <p:cNvPicPr>
            <a:picLocks noChangeAspect="1"/>
          </p:cNvPicPr>
          <p:nvPr/>
        </p:nvPicPr>
        <p:blipFill>
          <a:blip r:embed="rId3"/>
          <a:stretch>
            <a:fillRect/>
          </a:stretch>
        </p:blipFill>
        <p:spPr>
          <a:xfrm>
            <a:off x="5949969" y="18478"/>
            <a:ext cx="5697198" cy="4572001"/>
          </a:xfrm>
          <a:prstGeom prst="rect">
            <a:avLst/>
          </a:prstGeom>
        </p:spPr>
      </p:pic>
      <p:sp>
        <p:nvSpPr>
          <p:cNvPr id="20" name="Rectangle 19">
            <a:extLst>
              <a:ext uri="{FF2B5EF4-FFF2-40B4-BE49-F238E27FC236}">
                <a16:creationId xmlns:a16="http://schemas.microsoft.com/office/drawing/2014/main" id="{211CBF94-6002-4EC8-9498-6AC47E680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275" y="4676775"/>
            <a:ext cx="10917644" cy="15469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1C8EB7-DB71-6643-A888-B676D3E70ABE}"/>
              </a:ext>
            </a:extLst>
          </p:cNvPr>
          <p:cNvSpPr>
            <a:spLocks noGrp="1"/>
          </p:cNvSpPr>
          <p:nvPr>
            <p:ph type="title"/>
          </p:nvPr>
        </p:nvSpPr>
        <p:spPr>
          <a:xfrm>
            <a:off x="952500" y="4773068"/>
            <a:ext cx="7277100" cy="1354365"/>
          </a:xfrm>
        </p:spPr>
        <p:txBody>
          <a:bodyPr vert="horz" lIns="91440" tIns="45720" rIns="91440" bIns="45720" rtlCol="0" anchor="ctr">
            <a:normAutofit/>
          </a:bodyPr>
          <a:lstStyle/>
          <a:p>
            <a:pPr algn="r"/>
            <a:r>
              <a:rPr lang="en-US" spc="200">
                <a:solidFill>
                  <a:srgbClr val="FFFFFF"/>
                </a:solidFill>
              </a:rPr>
              <a:t>Text Analysis on Item Descriptions </a:t>
            </a:r>
          </a:p>
        </p:txBody>
      </p:sp>
      <p:cxnSp>
        <p:nvCxnSpPr>
          <p:cNvPr id="22" name="Straight Connector 21">
            <a:extLst>
              <a:ext uri="{FF2B5EF4-FFF2-40B4-BE49-F238E27FC236}">
                <a16:creationId xmlns:a16="http://schemas.microsoft.com/office/drawing/2014/main" id="{981A7DF2-B382-4775-B387-03B45F29E9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8386843" y="499305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76838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otalTime>15</TotalTime>
  <Words>354</Words>
  <Application>Microsoft Macintosh PowerPoint</Application>
  <PresentationFormat>Widescreen</PresentationFormat>
  <Paragraphs>44</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Tw Cen MT</vt:lpstr>
      <vt:lpstr>Tw Cen MT Condensed</vt:lpstr>
      <vt:lpstr>Wingdings</vt:lpstr>
      <vt:lpstr>Wingdings 3</vt:lpstr>
      <vt:lpstr>Integral</vt:lpstr>
      <vt:lpstr>615 Final Project presentation</vt:lpstr>
      <vt:lpstr>Contents</vt:lpstr>
      <vt:lpstr>Data Validity Analysis</vt:lpstr>
      <vt:lpstr>PowerPoint Presentation</vt:lpstr>
      <vt:lpstr>EDA on Time </vt:lpstr>
      <vt:lpstr>PowerPoint Presentation</vt:lpstr>
      <vt:lpstr>EDA On country</vt:lpstr>
      <vt:lpstr>EDA On country (Continued)</vt:lpstr>
      <vt:lpstr>Text Analysis on Item Descriptions </vt:lpstr>
      <vt:lpstr>Top Nouns in item descriptions </vt:lpstr>
      <vt:lpstr>Marketing analysis – RFM Analysis</vt:lpstr>
      <vt:lpstr>Marketing analysis – Clustering </vt:lpstr>
      <vt:lpstr>Linear Model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615 Final Project presentation</dc:title>
  <dc:creator>Qianhui RONG</dc:creator>
  <cp:lastModifiedBy>Qianhui RONG</cp:lastModifiedBy>
  <cp:revision>5</cp:revision>
  <dcterms:created xsi:type="dcterms:W3CDTF">2018-12-16T22:05:16Z</dcterms:created>
  <dcterms:modified xsi:type="dcterms:W3CDTF">2018-12-17T05:01:24Z</dcterms:modified>
</cp:coreProperties>
</file>